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4" r:id="rId7"/>
    <p:sldId id="294" r:id="rId8"/>
    <p:sldId id="297" r:id="rId9"/>
    <p:sldId id="295" r:id="rId10"/>
    <p:sldId id="296" r:id="rId11"/>
    <p:sldId id="298" r:id="rId12"/>
    <p:sldId id="301" r:id="rId13"/>
    <p:sldId id="299" r:id="rId14"/>
    <p:sldId id="300" r:id="rId15"/>
    <p:sldId id="28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Weymouth" userId="34114cc1-2962-4b38-980d-13c362912351" providerId="ADAL" clId="{49F91781-B51D-478B-8B0D-D7662E9953D0}"/>
    <pc:docChg chg="modSld">
      <pc:chgData name="Benjamin Weymouth" userId="34114cc1-2962-4b38-980d-13c362912351" providerId="ADAL" clId="{49F91781-B51D-478B-8B0D-D7662E9953D0}" dt="2022-05-17T19:53:10.983" v="0" actId="6549"/>
      <pc:docMkLst>
        <pc:docMk/>
      </pc:docMkLst>
      <pc:sldChg chg="modSp mod">
        <pc:chgData name="Benjamin Weymouth" userId="34114cc1-2962-4b38-980d-13c362912351" providerId="ADAL" clId="{49F91781-B51D-478B-8B0D-D7662E9953D0}" dt="2022-05-17T19:53:10.983" v="0" actId="6549"/>
        <pc:sldMkLst>
          <pc:docMk/>
          <pc:sldMk cId="1583120128" sldId="280"/>
        </pc:sldMkLst>
        <pc:spChg chg="mod">
          <ac:chgData name="Benjamin Weymouth" userId="34114cc1-2962-4b38-980d-13c362912351" providerId="ADAL" clId="{49F91781-B51D-478B-8B0D-D7662E9953D0}" dt="2022-05-17T19:53:10.983" v="0" actId="6549"/>
          <ac:spMkLst>
            <pc:docMk/>
            <pc:sldMk cId="1583120128" sldId="280"/>
            <ac:spMk id="2" creationId="{0D1F047C-C727-42A7-85C5-68C5AA1B1A9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25BC4E-4A9F-4326-8FA2-888D35BB796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5DB5DB8-6ED5-4BB0-B767-BA0B5668D54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800"/>
            <a:t>Introduction &amp; Research IDEA</a:t>
          </a:r>
          <a:endParaRPr lang="en-US" sz="1800"/>
        </a:p>
      </dgm:t>
    </dgm:pt>
    <dgm:pt modelId="{B45C8331-F8A5-4233-975F-C4C9AE287716}" type="parTrans" cxnId="{A9D466FB-DA99-46EF-9B74-5A097C131364}">
      <dgm:prSet/>
      <dgm:spPr/>
      <dgm:t>
        <a:bodyPr/>
        <a:lstStyle/>
        <a:p>
          <a:endParaRPr lang="en-US" sz="2400"/>
        </a:p>
      </dgm:t>
    </dgm:pt>
    <dgm:pt modelId="{EB20BEE9-EF55-471C-8076-5FEDB53F5DB0}" type="sibTrans" cxnId="{A9D466FB-DA99-46EF-9B74-5A097C131364}">
      <dgm:prSet/>
      <dgm:spPr/>
      <dgm:t>
        <a:bodyPr/>
        <a:lstStyle/>
        <a:p>
          <a:endParaRPr lang="en-US"/>
        </a:p>
      </dgm:t>
    </dgm:pt>
    <dgm:pt modelId="{4982E181-0384-4913-894A-5A0D707F029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400" err="1"/>
            <a:t>BackEnd</a:t>
          </a:r>
          <a:r>
            <a:rPr lang="en-CA" sz="1400"/>
            <a:t>: RDS, ER Diagram, Architecture and SQL Script</a:t>
          </a:r>
          <a:endParaRPr lang="en-US" sz="1400"/>
        </a:p>
      </dgm:t>
    </dgm:pt>
    <dgm:pt modelId="{1D2879F8-EF60-41AF-98DD-247F3F48E801}" type="parTrans" cxnId="{7571E14F-71A6-4EF8-9E91-EE70C1BA1BE2}">
      <dgm:prSet/>
      <dgm:spPr/>
      <dgm:t>
        <a:bodyPr/>
        <a:lstStyle/>
        <a:p>
          <a:endParaRPr lang="en-US" sz="2400"/>
        </a:p>
      </dgm:t>
    </dgm:pt>
    <dgm:pt modelId="{A287561D-429F-4E6A-876C-89F0869B8E97}" type="sibTrans" cxnId="{7571E14F-71A6-4EF8-9E91-EE70C1BA1BE2}">
      <dgm:prSet/>
      <dgm:spPr/>
      <dgm:t>
        <a:bodyPr/>
        <a:lstStyle/>
        <a:p>
          <a:endParaRPr lang="en-US"/>
        </a:p>
      </dgm:t>
    </dgm:pt>
    <dgm:pt modelId="{207F03A6-2C9D-4FE5-9516-C7A357C3CD2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400"/>
            <a:t>Integration: Swagger, API, Elastic Beanstalk </a:t>
          </a:r>
          <a:endParaRPr lang="en-US" sz="1400"/>
        </a:p>
      </dgm:t>
    </dgm:pt>
    <dgm:pt modelId="{AEC5272A-C876-43C3-86AC-2131D4E24A71}" type="parTrans" cxnId="{1FA8FD59-60EF-4BD1-B993-0A37DD2F097D}">
      <dgm:prSet/>
      <dgm:spPr/>
      <dgm:t>
        <a:bodyPr/>
        <a:lstStyle/>
        <a:p>
          <a:endParaRPr lang="en-US" sz="2400"/>
        </a:p>
      </dgm:t>
    </dgm:pt>
    <dgm:pt modelId="{CC4DC1D5-0E6D-48F3-B2BD-1BC146AC4443}" type="sibTrans" cxnId="{1FA8FD59-60EF-4BD1-B993-0A37DD2F097D}">
      <dgm:prSet/>
      <dgm:spPr/>
      <dgm:t>
        <a:bodyPr/>
        <a:lstStyle/>
        <a:p>
          <a:endParaRPr lang="en-US"/>
        </a:p>
      </dgm:t>
    </dgm:pt>
    <dgm:pt modelId="{38DC0CE7-F92B-410E-A952-7710A6C0F40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AWS Deployment &amp; Front End Client:</a:t>
          </a:r>
        </a:p>
      </dgm:t>
    </dgm:pt>
    <dgm:pt modelId="{306BA76D-810C-4164-85A7-06DC3FCCDCE1}" type="parTrans" cxnId="{E980B75A-BB5D-4B4A-B6FD-DEF60DF8F129}">
      <dgm:prSet/>
      <dgm:spPr/>
      <dgm:t>
        <a:bodyPr/>
        <a:lstStyle/>
        <a:p>
          <a:endParaRPr lang="en-US" sz="2400"/>
        </a:p>
      </dgm:t>
    </dgm:pt>
    <dgm:pt modelId="{72E1E46E-623A-4F6C-BA2A-F012EE818362}" type="sibTrans" cxnId="{E980B75A-BB5D-4B4A-B6FD-DEF60DF8F129}">
      <dgm:prSet/>
      <dgm:spPr/>
      <dgm:t>
        <a:bodyPr/>
        <a:lstStyle/>
        <a:p>
          <a:endParaRPr lang="en-US"/>
        </a:p>
      </dgm:t>
    </dgm:pt>
    <dgm:pt modelId="{AE4ECD16-2325-4477-BAF0-D1AE5C43F80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Conclusions: Lessons learned, Experience Gained</a:t>
          </a:r>
        </a:p>
      </dgm:t>
    </dgm:pt>
    <dgm:pt modelId="{47AA2F4E-528C-4F2B-B6AF-5801B5497C31}" type="parTrans" cxnId="{28E04ED8-C50D-4302-B576-E8BE0FB59EEA}">
      <dgm:prSet/>
      <dgm:spPr/>
      <dgm:t>
        <a:bodyPr/>
        <a:lstStyle/>
        <a:p>
          <a:endParaRPr lang="en-US" sz="2400"/>
        </a:p>
      </dgm:t>
    </dgm:pt>
    <dgm:pt modelId="{03A2C38B-2532-4402-A94A-D8C289C27D03}" type="sibTrans" cxnId="{28E04ED8-C50D-4302-B576-E8BE0FB59EEA}">
      <dgm:prSet/>
      <dgm:spPr/>
      <dgm:t>
        <a:bodyPr/>
        <a:lstStyle/>
        <a:p>
          <a:endParaRPr lang="en-US"/>
        </a:p>
      </dgm:t>
    </dgm:pt>
    <dgm:pt modelId="{7A3BE7DB-B79C-4991-9038-6B8B132A15C4}" type="pres">
      <dgm:prSet presAssocID="{2425BC4E-4A9F-4326-8FA2-888D35BB7960}" presName="root" presStyleCnt="0">
        <dgm:presLayoutVars>
          <dgm:dir/>
          <dgm:resizeHandles val="exact"/>
        </dgm:presLayoutVars>
      </dgm:prSet>
      <dgm:spPr/>
    </dgm:pt>
    <dgm:pt modelId="{0A35BAD0-99F8-4678-9739-D0EF136C384D}" type="pres">
      <dgm:prSet presAssocID="{A5DB5DB8-6ED5-4BB0-B767-BA0B5668D54C}" presName="compNode" presStyleCnt="0"/>
      <dgm:spPr/>
    </dgm:pt>
    <dgm:pt modelId="{17973777-5912-441C-A966-61517667F688}" type="pres">
      <dgm:prSet presAssocID="{A5DB5DB8-6ED5-4BB0-B767-BA0B5668D54C}" presName="iconBgRect" presStyleLbl="bgShp" presStyleIdx="0" presStyleCnt="5"/>
      <dgm:spPr/>
    </dgm:pt>
    <dgm:pt modelId="{B104A470-08FF-4034-A529-5CC6755C4CD2}" type="pres">
      <dgm:prSet presAssocID="{A5DB5DB8-6ED5-4BB0-B767-BA0B5668D54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1B108CE-9033-4C8F-9BBE-3AE88A91E83F}" type="pres">
      <dgm:prSet presAssocID="{A5DB5DB8-6ED5-4BB0-B767-BA0B5668D54C}" presName="spaceRect" presStyleCnt="0"/>
      <dgm:spPr/>
    </dgm:pt>
    <dgm:pt modelId="{6E07E32B-EAFB-4B2B-A793-319B164701D6}" type="pres">
      <dgm:prSet presAssocID="{A5DB5DB8-6ED5-4BB0-B767-BA0B5668D54C}" presName="textRect" presStyleLbl="revTx" presStyleIdx="0" presStyleCnt="5">
        <dgm:presLayoutVars>
          <dgm:chMax val="1"/>
          <dgm:chPref val="1"/>
        </dgm:presLayoutVars>
      </dgm:prSet>
      <dgm:spPr/>
    </dgm:pt>
    <dgm:pt modelId="{28D134D6-B321-42EC-84B7-559A66F54706}" type="pres">
      <dgm:prSet presAssocID="{EB20BEE9-EF55-471C-8076-5FEDB53F5DB0}" presName="sibTrans" presStyleCnt="0"/>
      <dgm:spPr/>
    </dgm:pt>
    <dgm:pt modelId="{64A87E97-4323-4FB8-80D1-D7C5B3C859C0}" type="pres">
      <dgm:prSet presAssocID="{4982E181-0384-4913-894A-5A0D707F029B}" presName="compNode" presStyleCnt="0"/>
      <dgm:spPr/>
    </dgm:pt>
    <dgm:pt modelId="{9C0DF057-4CC9-455B-B194-6FCC3B5F5AF4}" type="pres">
      <dgm:prSet presAssocID="{4982E181-0384-4913-894A-5A0D707F029B}" presName="iconBgRect" presStyleLbl="bgShp" presStyleIdx="1" presStyleCnt="5"/>
      <dgm:spPr/>
    </dgm:pt>
    <dgm:pt modelId="{0AA73A84-01C4-4E34-881E-3A952FBD60B1}" type="pres">
      <dgm:prSet presAssocID="{4982E181-0384-4913-894A-5A0D707F029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EC057B4-E4F2-46BE-B32C-6F9E128F7414}" type="pres">
      <dgm:prSet presAssocID="{4982E181-0384-4913-894A-5A0D707F029B}" presName="spaceRect" presStyleCnt="0"/>
      <dgm:spPr/>
    </dgm:pt>
    <dgm:pt modelId="{A35B0FC1-658D-44FD-B9BA-06ABB882C079}" type="pres">
      <dgm:prSet presAssocID="{4982E181-0384-4913-894A-5A0D707F029B}" presName="textRect" presStyleLbl="revTx" presStyleIdx="1" presStyleCnt="5">
        <dgm:presLayoutVars>
          <dgm:chMax val="1"/>
          <dgm:chPref val="1"/>
        </dgm:presLayoutVars>
      </dgm:prSet>
      <dgm:spPr/>
    </dgm:pt>
    <dgm:pt modelId="{AAA2E23D-EB96-43CF-9CCF-C91A44607C64}" type="pres">
      <dgm:prSet presAssocID="{A287561D-429F-4E6A-876C-89F0869B8E97}" presName="sibTrans" presStyleCnt="0"/>
      <dgm:spPr/>
    </dgm:pt>
    <dgm:pt modelId="{F1B54BA7-55BA-4BDD-BE36-3A0A715FAEC9}" type="pres">
      <dgm:prSet presAssocID="{207F03A6-2C9D-4FE5-9516-C7A357C3CD28}" presName="compNode" presStyleCnt="0"/>
      <dgm:spPr/>
    </dgm:pt>
    <dgm:pt modelId="{1E8B3DA7-6910-4579-BABF-EF06AF22CA19}" type="pres">
      <dgm:prSet presAssocID="{207F03A6-2C9D-4FE5-9516-C7A357C3CD28}" presName="iconBgRect" presStyleLbl="bgShp" presStyleIdx="2" presStyleCnt="5"/>
      <dgm:spPr/>
    </dgm:pt>
    <dgm:pt modelId="{09771AA5-AA8C-43EB-970F-DA2BBB7FFE5A}" type="pres">
      <dgm:prSet presAssocID="{207F03A6-2C9D-4FE5-9516-C7A357C3CD2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14480EF-6C52-44A7-89F9-E0CAD342C143}" type="pres">
      <dgm:prSet presAssocID="{207F03A6-2C9D-4FE5-9516-C7A357C3CD28}" presName="spaceRect" presStyleCnt="0"/>
      <dgm:spPr/>
    </dgm:pt>
    <dgm:pt modelId="{A821936F-AA1C-4AA5-A49E-5F05F5E5E945}" type="pres">
      <dgm:prSet presAssocID="{207F03A6-2C9D-4FE5-9516-C7A357C3CD28}" presName="textRect" presStyleLbl="revTx" presStyleIdx="2" presStyleCnt="5">
        <dgm:presLayoutVars>
          <dgm:chMax val="1"/>
          <dgm:chPref val="1"/>
        </dgm:presLayoutVars>
      </dgm:prSet>
      <dgm:spPr/>
    </dgm:pt>
    <dgm:pt modelId="{C9AF82A7-7078-40F3-B977-66F3A9CF0B81}" type="pres">
      <dgm:prSet presAssocID="{CC4DC1D5-0E6D-48F3-B2BD-1BC146AC4443}" presName="sibTrans" presStyleCnt="0"/>
      <dgm:spPr/>
    </dgm:pt>
    <dgm:pt modelId="{74111D55-791A-4BBA-B794-1C041390A99B}" type="pres">
      <dgm:prSet presAssocID="{38DC0CE7-F92B-410E-A952-7710A6C0F405}" presName="compNode" presStyleCnt="0"/>
      <dgm:spPr/>
    </dgm:pt>
    <dgm:pt modelId="{57A3F81E-2636-44F3-8542-C16D592F0830}" type="pres">
      <dgm:prSet presAssocID="{38DC0CE7-F92B-410E-A952-7710A6C0F405}" presName="iconBgRect" presStyleLbl="bgShp" presStyleIdx="3" presStyleCnt="5"/>
      <dgm:spPr/>
    </dgm:pt>
    <dgm:pt modelId="{5414FA6E-ADBF-41F3-BD83-677B4AE685C7}" type="pres">
      <dgm:prSet presAssocID="{38DC0CE7-F92B-410E-A952-7710A6C0F40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7D31F439-6A33-4B34-801D-DDAF6387FC75}" type="pres">
      <dgm:prSet presAssocID="{38DC0CE7-F92B-410E-A952-7710A6C0F405}" presName="spaceRect" presStyleCnt="0"/>
      <dgm:spPr/>
    </dgm:pt>
    <dgm:pt modelId="{AD1F1A38-6BDD-46A2-86C7-0501704CD4E3}" type="pres">
      <dgm:prSet presAssocID="{38DC0CE7-F92B-410E-A952-7710A6C0F405}" presName="textRect" presStyleLbl="revTx" presStyleIdx="3" presStyleCnt="5">
        <dgm:presLayoutVars>
          <dgm:chMax val="1"/>
          <dgm:chPref val="1"/>
        </dgm:presLayoutVars>
      </dgm:prSet>
      <dgm:spPr/>
    </dgm:pt>
    <dgm:pt modelId="{35B14259-6091-4CAD-8AAD-7E71FC43BF78}" type="pres">
      <dgm:prSet presAssocID="{72E1E46E-623A-4F6C-BA2A-F012EE818362}" presName="sibTrans" presStyleCnt="0"/>
      <dgm:spPr/>
    </dgm:pt>
    <dgm:pt modelId="{0DA1F891-E23A-4CFE-AB73-0CBBA15E0E30}" type="pres">
      <dgm:prSet presAssocID="{AE4ECD16-2325-4477-BAF0-D1AE5C43F804}" presName="compNode" presStyleCnt="0"/>
      <dgm:spPr/>
    </dgm:pt>
    <dgm:pt modelId="{C8EF05DE-F872-4F53-9599-6A80314F5EA2}" type="pres">
      <dgm:prSet presAssocID="{AE4ECD16-2325-4477-BAF0-D1AE5C43F804}" presName="iconBgRect" presStyleLbl="bgShp" presStyleIdx="4" presStyleCnt="5"/>
      <dgm:spPr/>
    </dgm:pt>
    <dgm:pt modelId="{480C7FF1-0057-4FA3-839A-7BBDB9699A01}" type="pres">
      <dgm:prSet presAssocID="{AE4ECD16-2325-4477-BAF0-D1AE5C43F80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23D7A43-025E-4008-A692-04E875CDFE1F}" type="pres">
      <dgm:prSet presAssocID="{AE4ECD16-2325-4477-BAF0-D1AE5C43F804}" presName="spaceRect" presStyleCnt="0"/>
      <dgm:spPr/>
    </dgm:pt>
    <dgm:pt modelId="{DD310FA5-756F-43B9-9FA9-DDA552D95ED8}" type="pres">
      <dgm:prSet presAssocID="{AE4ECD16-2325-4477-BAF0-D1AE5C43F80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8FB8F0C-ADF6-42E0-8F28-B5832DA019A6}" type="presOf" srcId="{A5DB5DB8-6ED5-4BB0-B767-BA0B5668D54C}" destId="{6E07E32B-EAFB-4B2B-A793-319B164701D6}" srcOrd="0" destOrd="0" presId="urn:microsoft.com/office/officeart/2018/5/layout/IconCircleLabelList"/>
    <dgm:cxn modelId="{9219643B-BAC9-44A6-876B-230A481A6465}" type="presOf" srcId="{AE4ECD16-2325-4477-BAF0-D1AE5C43F804}" destId="{DD310FA5-756F-43B9-9FA9-DDA552D95ED8}" srcOrd="0" destOrd="0" presId="urn:microsoft.com/office/officeart/2018/5/layout/IconCircleLabelList"/>
    <dgm:cxn modelId="{06DC8B5F-1B71-4C2B-855E-E20A95E46716}" type="presOf" srcId="{207F03A6-2C9D-4FE5-9516-C7A357C3CD28}" destId="{A821936F-AA1C-4AA5-A49E-5F05F5E5E945}" srcOrd="0" destOrd="0" presId="urn:microsoft.com/office/officeart/2018/5/layout/IconCircleLabelList"/>
    <dgm:cxn modelId="{36C44E44-A627-4CA5-A08D-252D7558534A}" type="presOf" srcId="{2425BC4E-4A9F-4326-8FA2-888D35BB7960}" destId="{7A3BE7DB-B79C-4991-9038-6B8B132A15C4}" srcOrd="0" destOrd="0" presId="urn:microsoft.com/office/officeart/2018/5/layout/IconCircleLabelList"/>
    <dgm:cxn modelId="{CC49F844-EF30-4654-BF11-5868BF104DC8}" type="presOf" srcId="{38DC0CE7-F92B-410E-A952-7710A6C0F405}" destId="{AD1F1A38-6BDD-46A2-86C7-0501704CD4E3}" srcOrd="0" destOrd="0" presId="urn:microsoft.com/office/officeart/2018/5/layout/IconCircleLabelList"/>
    <dgm:cxn modelId="{7571E14F-71A6-4EF8-9E91-EE70C1BA1BE2}" srcId="{2425BC4E-4A9F-4326-8FA2-888D35BB7960}" destId="{4982E181-0384-4913-894A-5A0D707F029B}" srcOrd="1" destOrd="0" parTransId="{1D2879F8-EF60-41AF-98DD-247F3F48E801}" sibTransId="{A287561D-429F-4E6A-876C-89F0869B8E97}"/>
    <dgm:cxn modelId="{1FA8FD59-60EF-4BD1-B993-0A37DD2F097D}" srcId="{2425BC4E-4A9F-4326-8FA2-888D35BB7960}" destId="{207F03A6-2C9D-4FE5-9516-C7A357C3CD28}" srcOrd="2" destOrd="0" parTransId="{AEC5272A-C876-43C3-86AC-2131D4E24A71}" sibTransId="{CC4DC1D5-0E6D-48F3-B2BD-1BC146AC4443}"/>
    <dgm:cxn modelId="{E980B75A-BB5D-4B4A-B6FD-DEF60DF8F129}" srcId="{2425BC4E-4A9F-4326-8FA2-888D35BB7960}" destId="{38DC0CE7-F92B-410E-A952-7710A6C0F405}" srcOrd="3" destOrd="0" parTransId="{306BA76D-810C-4164-85A7-06DC3FCCDCE1}" sibTransId="{72E1E46E-623A-4F6C-BA2A-F012EE818362}"/>
    <dgm:cxn modelId="{E8F213A0-BA25-42E3-82AC-CCCDCBA8536A}" type="presOf" srcId="{4982E181-0384-4913-894A-5A0D707F029B}" destId="{A35B0FC1-658D-44FD-B9BA-06ABB882C079}" srcOrd="0" destOrd="0" presId="urn:microsoft.com/office/officeart/2018/5/layout/IconCircleLabelList"/>
    <dgm:cxn modelId="{28E04ED8-C50D-4302-B576-E8BE0FB59EEA}" srcId="{2425BC4E-4A9F-4326-8FA2-888D35BB7960}" destId="{AE4ECD16-2325-4477-BAF0-D1AE5C43F804}" srcOrd="4" destOrd="0" parTransId="{47AA2F4E-528C-4F2B-B6AF-5801B5497C31}" sibTransId="{03A2C38B-2532-4402-A94A-D8C289C27D03}"/>
    <dgm:cxn modelId="{A9D466FB-DA99-46EF-9B74-5A097C131364}" srcId="{2425BC4E-4A9F-4326-8FA2-888D35BB7960}" destId="{A5DB5DB8-6ED5-4BB0-B767-BA0B5668D54C}" srcOrd="0" destOrd="0" parTransId="{B45C8331-F8A5-4233-975F-C4C9AE287716}" sibTransId="{EB20BEE9-EF55-471C-8076-5FEDB53F5DB0}"/>
    <dgm:cxn modelId="{49EE8250-C9E2-4D89-AE43-1DD869465F74}" type="presParOf" srcId="{7A3BE7DB-B79C-4991-9038-6B8B132A15C4}" destId="{0A35BAD0-99F8-4678-9739-D0EF136C384D}" srcOrd="0" destOrd="0" presId="urn:microsoft.com/office/officeart/2018/5/layout/IconCircleLabelList"/>
    <dgm:cxn modelId="{B4DD1110-78B3-4A8A-9E24-ECA86CDBD7D6}" type="presParOf" srcId="{0A35BAD0-99F8-4678-9739-D0EF136C384D}" destId="{17973777-5912-441C-A966-61517667F688}" srcOrd="0" destOrd="0" presId="urn:microsoft.com/office/officeart/2018/5/layout/IconCircleLabelList"/>
    <dgm:cxn modelId="{60CD0A9E-0130-4F5B-9731-159EB4E49193}" type="presParOf" srcId="{0A35BAD0-99F8-4678-9739-D0EF136C384D}" destId="{B104A470-08FF-4034-A529-5CC6755C4CD2}" srcOrd="1" destOrd="0" presId="urn:microsoft.com/office/officeart/2018/5/layout/IconCircleLabelList"/>
    <dgm:cxn modelId="{6373480F-D04C-4EDD-923A-AA89DF8576EF}" type="presParOf" srcId="{0A35BAD0-99F8-4678-9739-D0EF136C384D}" destId="{81B108CE-9033-4C8F-9BBE-3AE88A91E83F}" srcOrd="2" destOrd="0" presId="urn:microsoft.com/office/officeart/2018/5/layout/IconCircleLabelList"/>
    <dgm:cxn modelId="{49C68E20-9528-45A5-931C-6CC3BEDA2A06}" type="presParOf" srcId="{0A35BAD0-99F8-4678-9739-D0EF136C384D}" destId="{6E07E32B-EAFB-4B2B-A793-319B164701D6}" srcOrd="3" destOrd="0" presId="urn:microsoft.com/office/officeart/2018/5/layout/IconCircleLabelList"/>
    <dgm:cxn modelId="{342DC6FA-EBC1-4F0E-B964-215A87E518DB}" type="presParOf" srcId="{7A3BE7DB-B79C-4991-9038-6B8B132A15C4}" destId="{28D134D6-B321-42EC-84B7-559A66F54706}" srcOrd="1" destOrd="0" presId="urn:microsoft.com/office/officeart/2018/5/layout/IconCircleLabelList"/>
    <dgm:cxn modelId="{6D69AC23-3276-40BC-A8CC-04012AEDE648}" type="presParOf" srcId="{7A3BE7DB-B79C-4991-9038-6B8B132A15C4}" destId="{64A87E97-4323-4FB8-80D1-D7C5B3C859C0}" srcOrd="2" destOrd="0" presId="urn:microsoft.com/office/officeart/2018/5/layout/IconCircleLabelList"/>
    <dgm:cxn modelId="{55A69F8C-59B7-40C6-869F-8FC053962D90}" type="presParOf" srcId="{64A87E97-4323-4FB8-80D1-D7C5B3C859C0}" destId="{9C0DF057-4CC9-455B-B194-6FCC3B5F5AF4}" srcOrd="0" destOrd="0" presId="urn:microsoft.com/office/officeart/2018/5/layout/IconCircleLabelList"/>
    <dgm:cxn modelId="{AA9D759B-2C28-4A2B-91C9-3D172621F9AC}" type="presParOf" srcId="{64A87E97-4323-4FB8-80D1-D7C5B3C859C0}" destId="{0AA73A84-01C4-4E34-881E-3A952FBD60B1}" srcOrd="1" destOrd="0" presId="urn:microsoft.com/office/officeart/2018/5/layout/IconCircleLabelList"/>
    <dgm:cxn modelId="{85AD6406-E35F-4E9E-ADEA-55445CEA2C45}" type="presParOf" srcId="{64A87E97-4323-4FB8-80D1-D7C5B3C859C0}" destId="{1EC057B4-E4F2-46BE-B32C-6F9E128F7414}" srcOrd="2" destOrd="0" presId="urn:microsoft.com/office/officeart/2018/5/layout/IconCircleLabelList"/>
    <dgm:cxn modelId="{AA992B73-584A-4497-A221-CB53F3524F1A}" type="presParOf" srcId="{64A87E97-4323-4FB8-80D1-D7C5B3C859C0}" destId="{A35B0FC1-658D-44FD-B9BA-06ABB882C079}" srcOrd="3" destOrd="0" presId="urn:microsoft.com/office/officeart/2018/5/layout/IconCircleLabelList"/>
    <dgm:cxn modelId="{826BEA05-FB44-49CD-9ED5-8E0D55AC4417}" type="presParOf" srcId="{7A3BE7DB-B79C-4991-9038-6B8B132A15C4}" destId="{AAA2E23D-EB96-43CF-9CCF-C91A44607C64}" srcOrd="3" destOrd="0" presId="urn:microsoft.com/office/officeart/2018/5/layout/IconCircleLabelList"/>
    <dgm:cxn modelId="{001A9E6F-BAE2-4A6A-8EA4-4F3AB2A8BB4C}" type="presParOf" srcId="{7A3BE7DB-B79C-4991-9038-6B8B132A15C4}" destId="{F1B54BA7-55BA-4BDD-BE36-3A0A715FAEC9}" srcOrd="4" destOrd="0" presId="urn:microsoft.com/office/officeart/2018/5/layout/IconCircleLabelList"/>
    <dgm:cxn modelId="{A4B50E32-15DD-48FC-A420-4DD63A7DF512}" type="presParOf" srcId="{F1B54BA7-55BA-4BDD-BE36-3A0A715FAEC9}" destId="{1E8B3DA7-6910-4579-BABF-EF06AF22CA19}" srcOrd="0" destOrd="0" presId="urn:microsoft.com/office/officeart/2018/5/layout/IconCircleLabelList"/>
    <dgm:cxn modelId="{4C4A3808-5B2D-4B87-8C1D-10758823A584}" type="presParOf" srcId="{F1B54BA7-55BA-4BDD-BE36-3A0A715FAEC9}" destId="{09771AA5-AA8C-43EB-970F-DA2BBB7FFE5A}" srcOrd="1" destOrd="0" presId="urn:microsoft.com/office/officeart/2018/5/layout/IconCircleLabelList"/>
    <dgm:cxn modelId="{0739B464-98D9-4F97-B5D3-FEFC4B2533EA}" type="presParOf" srcId="{F1B54BA7-55BA-4BDD-BE36-3A0A715FAEC9}" destId="{614480EF-6C52-44A7-89F9-E0CAD342C143}" srcOrd="2" destOrd="0" presId="urn:microsoft.com/office/officeart/2018/5/layout/IconCircleLabelList"/>
    <dgm:cxn modelId="{7A57B03F-0C9A-4EB6-98A0-30E867077285}" type="presParOf" srcId="{F1B54BA7-55BA-4BDD-BE36-3A0A715FAEC9}" destId="{A821936F-AA1C-4AA5-A49E-5F05F5E5E945}" srcOrd="3" destOrd="0" presId="urn:microsoft.com/office/officeart/2018/5/layout/IconCircleLabelList"/>
    <dgm:cxn modelId="{CA44FF2C-7D11-4E71-B526-D38F290C7693}" type="presParOf" srcId="{7A3BE7DB-B79C-4991-9038-6B8B132A15C4}" destId="{C9AF82A7-7078-40F3-B977-66F3A9CF0B81}" srcOrd="5" destOrd="0" presId="urn:microsoft.com/office/officeart/2018/5/layout/IconCircleLabelList"/>
    <dgm:cxn modelId="{0552D545-B6DC-433F-8C5F-750FB1CD265A}" type="presParOf" srcId="{7A3BE7DB-B79C-4991-9038-6B8B132A15C4}" destId="{74111D55-791A-4BBA-B794-1C041390A99B}" srcOrd="6" destOrd="0" presId="urn:microsoft.com/office/officeart/2018/5/layout/IconCircleLabelList"/>
    <dgm:cxn modelId="{D9E8AC21-D1E6-43BA-BC85-7A5724391917}" type="presParOf" srcId="{74111D55-791A-4BBA-B794-1C041390A99B}" destId="{57A3F81E-2636-44F3-8542-C16D592F0830}" srcOrd="0" destOrd="0" presId="urn:microsoft.com/office/officeart/2018/5/layout/IconCircleLabelList"/>
    <dgm:cxn modelId="{E24C67CC-58CB-4CE2-B9B9-5B5715E0D0D6}" type="presParOf" srcId="{74111D55-791A-4BBA-B794-1C041390A99B}" destId="{5414FA6E-ADBF-41F3-BD83-677B4AE685C7}" srcOrd="1" destOrd="0" presId="urn:microsoft.com/office/officeart/2018/5/layout/IconCircleLabelList"/>
    <dgm:cxn modelId="{DA7C5ACF-3E91-429F-A978-E16AF80824B6}" type="presParOf" srcId="{74111D55-791A-4BBA-B794-1C041390A99B}" destId="{7D31F439-6A33-4B34-801D-DDAF6387FC75}" srcOrd="2" destOrd="0" presId="urn:microsoft.com/office/officeart/2018/5/layout/IconCircleLabelList"/>
    <dgm:cxn modelId="{A2C096B0-2F7B-425F-8619-B8DFA1382ABA}" type="presParOf" srcId="{74111D55-791A-4BBA-B794-1C041390A99B}" destId="{AD1F1A38-6BDD-46A2-86C7-0501704CD4E3}" srcOrd="3" destOrd="0" presId="urn:microsoft.com/office/officeart/2018/5/layout/IconCircleLabelList"/>
    <dgm:cxn modelId="{631B8362-79E4-4842-84DA-CE05804CDDB9}" type="presParOf" srcId="{7A3BE7DB-B79C-4991-9038-6B8B132A15C4}" destId="{35B14259-6091-4CAD-8AAD-7E71FC43BF78}" srcOrd="7" destOrd="0" presId="urn:microsoft.com/office/officeart/2018/5/layout/IconCircleLabelList"/>
    <dgm:cxn modelId="{91132B76-8A48-4682-8DD1-B12542CF8521}" type="presParOf" srcId="{7A3BE7DB-B79C-4991-9038-6B8B132A15C4}" destId="{0DA1F891-E23A-4CFE-AB73-0CBBA15E0E30}" srcOrd="8" destOrd="0" presId="urn:microsoft.com/office/officeart/2018/5/layout/IconCircleLabelList"/>
    <dgm:cxn modelId="{C7AEB458-899C-4327-8905-72838B9F427F}" type="presParOf" srcId="{0DA1F891-E23A-4CFE-AB73-0CBBA15E0E30}" destId="{C8EF05DE-F872-4F53-9599-6A80314F5EA2}" srcOrd="0" destOrd="0" presId="urn:microsoft.com/office/officeart/2018/5/layout/IconCircleLabelList"/>
    <dgm:cxn modelId="{8E4438FE-EEAC-42C1-8907-5DC8F12A8C77}" type="presParOf" srcId="{0DA1F891-E23A-4CFE-AB73-0CBBA15E0E30}" destId="{480C7FF1-0057-4FA3-839A-7BBDB9699A01}" srcOrd="1" destOrd="0" presId="urn:microsoft.com/office/officeart/2018/5/layout/IconCircleLabelList"/>
    <dgm:cxn modelId="{8515C1B7-67EF-4BFB-ABC0-865BAE2AFCAC}" type="presParOf" srcId="{0DA1F891-E23A-4CFE-AB73-0CBBA15E0E30}" destId="{823D7A43-025E-4008-A692-04E875CDFE1F}" srcOrd="2" destOrd="0" presId="urn:microsoft.com/office/officeart/2018/5/layout/IconCircleLabelList"/>
    <dgm:cxn modelId="{82814199-ADC2-4619-A991-EA5034816F94}" type="presParOf" srcId="{0DA1F891-E23A-4CFE-AB73-0CBBA15E0E30}" destId="{DD310FA5-756F-43B9-9FA9-DDA552D95ED8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973777-5912-441C-A966-61517667F688}">
      <dsp:nvSpPr>
        <dsp:cNvPr id="0" name=""/>
        <dsp:cNvSpPr/>
      </dsp:nvSpPr>
      <dsp:spPr>
        <a:xfrm>
          <a:off x="757735" y="262805"/>
          <a:ext cx="1497202" cy="14972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4A470-08FF-4034-A529-5CC6755C4CD2}">
      <dsp:nvSpPr>
        <dsp:cNvPr id="0" name=""/>
        <dsp:cNvSpPr/>
      </dsp:nvSpPr>
      <dsp:spPr>
        <a:xfrm>
          <a:off x="1076811" y="581881"/>
          <a:ext cx="859050" cy="859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07E32B-EAFB-4B2B-A793-319B164701D6}">
      <dsp:nvSpPr>
        <dsp:cNvPr id="0" name=""/>
        <dsp:cNvSpPr/>
      </dsp:nvSpPr>
      <dsp:spPr>
        <a:xfrm>
          <a:off x="279122" y="2226349"/>
          <a:ext cx="245442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800" kern="1200"/>
            <a:t>Introduction &amp; Research IDEA</a:t>
          </a:r>
          <a:endParaRPr lang="en-US" sz="1800" kern="1200"/>
        </a:p>
      </dsp:txBody>
      <dsp:txXfrm>
        <a:off x="279122" y="2226349"/>
        <a:ext cx="2454429" cy="720000"/>
      </dsp:txXfrm>
    </dsp:sp>
    <dsp:sp modelId="{9C0DF057-4CC9-455B-B194-6FCC3B5F5AF4}">
      <dsp:nvSpPr>
        <dsp:cNvPr id="0" name=""/>
        <dsp:cNvSpPr/>
      </dsp:nvSpPr>
      <dsp:spPr>
        <a:xfrm>
          <a:off x="3641690" y="262805"/>
          <a:ext cx="1497202" cy="14972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73A84-01C4-4E34-881E-3A952FBD60B1}">
      <dsp:nvSpPr>
        <dsp:cNvPr id="0" name=""/>
        <dsp:cNvSpPr/>
      </dsp:nvSpPr>
      <dsp:spPr>
        <a:xfrm>
          <a:off x="3960766" y="581881"/>
          <a:ext cx="859050" cy="859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B0FC1-658D-44FD-B9BA-06ABB882C079}">
      <dsp:nvSpPr>
        <dsp:cNvPr id="0" name=""/>
        <dsp:cNvSpPr/>
      </dsp:nvSpPr>
      <dsp:spPr>
        <a:xfrm>
          <a:off x="3163077" y="2226349"/>
          <a:ext cx="245442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kern="1200" err="1"/>
            <a:t>BackEnd</a:t>
          </a:r>
          <a:r>
            <a:rPr lang="en-CA" sz="1400" kern="1200"/>
            <a:t>: RDS, ER Diagram, Architecture and SQL Script</a:t>
          </a:r>
          <a:endParaRPr lang="en-US" sz="1400" kern="1200"/>
        </a:p>
      </dsp:txBody>
      <dsp:txXfrm>
        <a:off x="3163077" y="2226349"/>
        <a:ext cx="2454429" cy="720000"/>
      </dsp:txXfrm>
    </dsp:sp>
    <dsp:sp modelId="{1E8B3DA7-6910-4579-BABF-EF06AF22CA19}">
      <dsp:nvSpPr>
        <dsp:cNvPr id="0" name=""/>
        <dsp:cNvSpPr/>
      </dsp:nvSpPr>
      <dsp:spPr>
        <a:xfrm>
          <a:off x="6525645" y="262805"/>
          <a:ext cx="1497202" cy="14972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71AA5-AA8C-43EB-970F-DA2BBB7FFE5A}">
      <dsp:nvSpPr>
        <dsp:cNvPr id="0" name=""/>
        <dsp:cNvSpPr/>
      </dsp:nvSpPr>
      <dsp:spPr>
        <a:xfrm>
          <a:off x="6844721" y="581881"/>
          <a:ext cx="859050" cy="859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1936F-AA1C-4AA5-A49E-5F05F5E5E945}">
      <dsp:nvSpPr>
        <dsp:cNvPr id="0" name=""/>
        <dsp:cNvSpPr/>
      </dsp:nvSpPr>
      <dsp:spPr>
        <a:xfrm>
          <a:off x="6047032" y="2226349"/>
          <a:ext cx="245442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kern="1200"/>
            <a:t>Integration: Swagger, API, Elastic Beanstalk </a:t>
          </a:r>
          <a:endParaRPr lang="en-US" sz="1400" kern="1200"/>
        </a:p>
      </dsp:txBody>
      <dsp:txXfrm>
        <a:off x="6047032" y="2226349"/>
        <a:ext cx="2454429" cy="720000"/>
      </dsp:txXfrm>
    </dsp:sp>
    <dsp:sp modelId="{57A3F81E-2636-44F3-8542-C16D592F0830}">
      <dsp:nvSpPr>
        <dsp:cNvPr id="0" name=""/>
        <dsp:cNvSpPr/>
      </dsp:nvSpPr>
      <dsp:spPr>
        <a:xfrm>
          <a:off x="2199713" y="3559956"/>
          <a:ext cx="1497202" cy="14972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4FA6E-ADBF-41F3-BD83-677B4AE685C7}">
      <dsp:nvSpPr>
        <dsp:cNvPr id="0" name=""/>
        <dsp:cNvSpPr/>
      </dsp:nvSpPr>
      <dsp:spPr>
        <a:xfrm>
          <a:off x="2518789" y="3879032"/>
          <a:ext cx="859050" cy="8590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F1A38-6BDD-46A2-86C7-0501704CD4E3}">
      <dsp:nvSpPr>
        <dsp:cNvPr id="0" name=""/>
        <dsp:cNvSpPr/>
      </dsp:nvSpPr>
      <dsp:spPr>
        <a:xfrm>
          <a:off x="1721099" y="5523500"/>
          <a:ext cx="245442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AWS Deployment &amp; Front End Client:</a:t>
          </a:r>
        </a:p>
      </dsp:txBody>
      <dsp:txXfrm>
        <a:off x="1721099" y="5523500"/>
        <a:ext cx="2454429" cy="720000"/>
      </dsp:txXfrm>
    </dsp:sp>
    <dsp:sp modelId="{C8EF05DE-F872-4F53-9599-6A80314F5EA2}">
      <dsp:nvSpPr>
        <dsp:cNvPr id="0" name=""/>
        <dsp:cNvSpPr/>
      </dsp:nvSpPr>
      <dsp:spPr>
        <a:xfrm>
          <a:off x="5083668" y="3559956"/>
          <a:ext cx="1497202" cy="149720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C7FF1-0057-4FA3-839A-7BBDB9699A01}">
      <dsp:nvSpPr>
        <dsp:cNvPr id="0" name=""/>
        <dsp:cNvSpPr/>
      </dsp:nvSpPr>
      <dsp:spPr>
        <a:xfrm>
          <a:off x="5402744" y="3879032"/>
          <a:ext cx="859050" cy="8590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10FA5-756F-43B9-9FA9-DDA552D95ED8}">
      <dsp:nvSpPr>
        <dsp:cNvPr id="0" name=""/>
        <dsp:cNvSpPr/>
      </dsp:nvSpPr>
      <dsp:spPr>
        <a:xfrm>
          <a:off x="4605054" y="5523500"/>
          <a:ext cx="245442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Conclusions: Lessons learned, Experience Gained</a:t>
          </a:r>
        </a:p>
      </dsp:txBody>
      <dsp:txXfrm>
        <a:off x="4605054" y="5523500"/>
        <a:ext cx="245442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ugandajournalistsresourcecentre.com/first-steps-for-data-journalism-in-uganda/stock-market-background/" TargetMode="Externa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B1C0930-DF12-4024-99E4-B65028AD4B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7199" b="8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FinTech Analytics Inc.</a:t>
            </a:r>
            <a:br>
              <a:rPr lang="en-US" b="1" dirty="0"/>
            </a:br>
            <a:r>
              <a:rPr lang="en-US" b="1" dirty="0"/>
              <a:t>API Research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9708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dirty="0"/>
              <a:t>COMP306 API Cloud Computing Section 003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Team members: 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Michael Asemota</a:t>
            </a:r>
          </a:p>
          <a:p>
            <a:pPr>
              <a:lnSpc>
                <a:spcPct val="100000"/>
              </a:lnSpc>
            </a:pPr>
            <a:r>
              <a:rPr lang="en-US" sz="2200" b="1" dirty="0"/>
              <a:t>Benjamin Weymouth </a:t>
            </a:r>
          </a:p>
          <a:p>
            <a:pPr>
              <a:lnSpc>
                <a:spcPct val="100000"/>
              </a:lnSpc>
            </a:pPr>
            <a:endParaRPr lang="en-US" sz="700" b="1" dirty="0"/>
          </a:p>
          <a:p>
            <a:pPr>
              <a:lnSpc>
                <a:spcPct val="100000"/>
              </a:lnSpc>
            </a:pPr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A5DDD-E38F-4FF8-9732-E8253F17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29" y="180140"/>
            <a:ext cx="9449404" cy="1370605"/>
          </a:xfrm>
        </p:spPr>
        <p:txBody>
          <a:bodyPr>
            <a:normAutofit/>
          </a:bodyPr>
          <a:lstStyle/>
          <a:p>
            <a:pPr algn="l"/>
            <a:r>
              <a:rPr lang="en-CA" sz="3000" dirty="0"/>
              <a:t>Front End (Consume an API)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367D-3F25-449B-AF04-EB2FFEC4B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93" y="1550745"/>
            <a:ext cx="4447822" cy="39623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000" dirty="0"/>
              <a:t>Our Front End allows for 5 CRUD operations: get, </a:t>
            </a:r>
            <a:r>
              <a:rPr lang="en-CA" sz="2000" dirty="0" err="1"/>
              <a:t>getbyid</a:t>
            </a:r>
            <a:r>
              <a:rPr lang="en-CA" sz="2000" dirty="0"/>
              <a:t>, put, post and delete. Each controller implements these 5 operations. </a:t>
            </a:r>
          </a:p>
          <a:p>
            <a:pPr>
              <a:lnSpc>
                <a:spcPct val="100000"/>
              </a:lnSpc>
            </a:pPr>
            <a:r>
              <a:rPr lang="en-CA" sz="2000" dirty="0"/>
              <a:t>Our solution file has 3 sections: the Front End, the Class Library and the API Client </a:t>
            </a:r>
          </a:p>
          <a:p>
            <a:pPr>
              <a:lnSpc>
                <a:spcPct val="100000"/>
              </a:lnSpc>
            </a:pPr>
            <a:r>
              <a:rPr lang="en-CA" sz="2000" dirty="0"/>
              <a:t>Both our Front End and our API Client are deployed on Elastic Beanstalk </a:t>
            </a:r>
          </a:p>
          <a:p>
            <a:pPr>
              <a:lnSpc>
                <a:spcPct val="100000"/>
              </a:lnSpc>
            </a:pPr>
            <a:endParaRPr lang="en-CA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FB953-DACE-4A4B-8572-CFDC55B97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550745"/>
            <a:ext cx="6633184" cy="33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9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A5DDD-E38F-4FF8-9732-E8253F17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828" y="12077"/>
            <a:ext cx="6464750" cy="941789"/>
          </a:xfrm>
        </p:spPr>
        <p:txBody>
          <a:bodyPr>
            <a:normAutofit/>
          </a:bodyPr>
          <a:lstStyle/>
          <a:p>
            <a:pPr algn="l"/>
            <a:r>
              <a:rPr lang="en-CA" sz="2800"/>
              <a:t>Lessons Learned, Experience Gained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367D-3F25-449B-AF04-EB2FFEC4B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47" y="977139"/>
            <a:ext cx="4067132" cy="47577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600" dirty="0"/>
              <a:t>We learnt a lot in terms of API deployment, using docker container, and Asp.net core MVC patterns. </a:t>
            </a:r>
          </a:p>
          <a:p>
            <a:pPr>
              <a:lnSpc>
                <a:spcPct val="100000"/>
              </a:lnSpc>
            </a:pPr>
            <a:r>
              <a:rPr lang="en-CA" sz="1600" dirty="0"/>
              <a:t>We did lots of debugging and will highlight one example. At one point our endpoints were not generating any data, although the environments were healthy</a:t>
            </a:r>
          </a:p>
          <a:p>
            <a:pPr>
              <a:lnSpc>
                <a:spcPct val="100000"/>
              </a:lnSpc>
            </a:pPr>
            <a:r>
              <a:rPr lang="en-CA" sz="1600" dirty="0"/>
              <a:t>Solution: we realized our security / accessibility rules needed to be changed and this solved our problem. This is one of the many learning opportunities we had along the way.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1EB73-45FF-42D5-8E28-49642E5AB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267" y="1438360"/>
            <a:ext cx="5660981" cy="37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62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A9F4-F6CA-493B-808A-F00E8B02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/>
              <a:t>Thank you! </a:t>
            </a:r>
            <a:br>
              <a:rPr lang="en-US" sz="3700"/>
            </a:br>
            <a:r>
              <a:rPr lang="en-US" sz="3700"/>
              <a:t>-Michael and Benjamin 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1026" name="Picture 2" descr="Everything You Wanted to Know About Amazon Web Services (AWS) | by Thinkwik  | Medium">
            <a:extLst>
              <a:ext uri="{FF2B5EF4-FFF2-40B4-BE49-F238E27FC236}">
                <a16:creationId xmlns:a16="http://schemas.microsoft.com/office/drawing/2014/main" id="{A38C1AAF-4A05-4953-806B-0F7F9A94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795" y="943749"/>
            <a:ext cx="5101771" cy="301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create a docker image for containerizing an ASP.NET Core MVC 5.0 Web  Application - Software Engineering Blogs">
            <a:extLst>
              <a:ext uri="{FF2B5EF4-FFF2-40B4-BE49-F238E27FC236}">
                <a16:creationId xmlns:a16="http://schemas.microsoft.com/office/drawing/2014/main" id="{B5B6DE77-8402-4A2F-AAD2-0366CD6EC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0821" y="1032869"/>
            <a:ext cx="5102352" cy="283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1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05D41-9FC0-439B-B5D2-DD1009A0B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CA"/>
              <a:t>Agenda</a:t>
            </a: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C6849107-8A04-4EBB-B712-2DF8698447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245619"/>
              </p:ext>
            </p:extLst>
          </p:nvPr>
        </p:nvGraphicFramePr>
        <p:xfrm>
          <a:off x="3713259" y="351694"/>
          <a:ext cx="8780584" cy="6506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756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F41DD-AF85-40EE-9976-975981338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pPr lvl="0"/>
            <a:r>
              <a:rPr lang="en-CA" sz="2500" dirty="0"/>
              <a:t>Research Motivation:</a:t>
            </a:r>
            <a:br>
              <a:rPr lang="en-CA" sz="2500" dirty="0"/>
            </a:br>
            <a:r>
              <a:rPr lang="en-CA" sz="2500" dirty="0"/>
              <a:t> Analytical Assistance in a post-Covid financial downturn</a:t>
            </a:r>
            <a:endParaRPr lang="en-US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8904B-1157-48AF-B436-E4FA7D235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5978072" cy="372274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Clr>
                <a:srgbClr val="2BB4C6"/>
              </a:buClr>
            </a:pPr>
            <a:r>
              <a:rPr lang="en-US" sz="2000" dirty="0">
                <a:effectLst/>
                <a:ea typeface="Calibri" panose="020F0502020204030204" pitchFamily="34" charset="0"/>
              </a:rPr>
              <a:t>Our motivation is to help both individuals and corporations in Canada to rebuild their revenue streams after COVID by making good financial decisions,</a:t>
            </a:r>
          </a:p>
          <a:p>
            <a:pPr>
              <a:lnSpc>
                <a:spcPct val="100000"/>
              </a:lnSpc>
              <a:buClr>
                <a:srgbClr val="2BB4C6"/>
              </a:buClr>
            </a:pPr>
            <a:r>
              <a:rPr lang="en-US" sz="2000" dirty="0">
                <a:effectLst/>
                <a:ea typeface="Calibri" panose="020F0502020204030204" pitchFamily="34" charset="0"/>
              </a:rPr>
              <a:t>How do we do this? Simply put, our API helps Canadians by publishing both volatility data and survey data. </a:t>
            </a:r>
          </a:p>
          <a:p>
            <a:pPr>
              <a:lnSpc>
                <a:spcPct val="100000"/>
              </a:lnSpc>
              <a:buClr>
                <a:srgbClr val="2BB4C6"/>
              </a:buClr>
            </a:pPr>
            <a:r>
              <a:rPr lang="en-US" sz="2000" dirty="0">
                <a:effectLst/>
              </a:rPr>
              <a:t>A combined powerhouse: with both survey data and quantitative analysis, we will provide an open methodology for Canadians to improve their financial choices. </a:t>
            </a:r>
            <a:endParaRPr lang="en-CA" sz="2000" dirty="0"/>
          </a:p>
        </p:txBody>
      </p:sp>
      <p:pic>
        <p:nvPicPr>
          <p:cNvPr id="21" name="Picture 24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666695-A95E-4FD0-92AC-F7E56167A3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3269" r="21729" b="-3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53288-CD6C-40F4-B252-2D4B33EF42EF}"/>
              </a:ext>
            </a:extLst>
          </p:cNvPr>
          <p:cNvSpPr txBox="1"/>
          <p:nvPr/>
        </p:nvSpPr>
        <p:spPr>
          <a:xfrm>
            <a:off x="8986617" y="5546782"/>
            <a:ext cx="256192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5" tooltip="https://ugandajournalistsresourcecentre.com/first-steps-for-data-journalism-in-uganda/stock-market-background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27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3355-D2DC-40D8-932B-FEB2B1EF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BackEnd</a:t>
            </a:r>
            <a:r>
              <a:rPr lang="en-CA"/>
              <a:t>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91381-2BB0-4602-B66E-4196881D6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Our Backend draws data sources both from individuals and from corporate data sets. This section has our ER diagram, arch diagram and DB structure. </a:t>
            </a:r>
          </a:p>
          <a:p>
            <a:r>
              <a:rPr lang="en-CA" dirty="0"/>
              <a:t>1) We used AWS RDS and MSSQL Server management studio to import a CSV of real Corporate Data to create an API that shows stock information that includes S&amp;P500 companies and their volatility. </a:t>
            </a:r>
          </a:p>
          <a:p>
            <a:r>
              <a:rPr lang="en-CA" dirty="0"/>
              <a:t>2) We used user-generated survey data to populate another AWS RDS / MSSQL Server table to generate survey data on stock preferences. </a:t>
            </a:r>
          </a:p>
          <a:p>
            <a:r>
              <a:rPr lang="en-CA" dirty="0"/>
              <a:t>Together, these two pipelines provide the core of our data set. </a:t>
            </a:r>
          </a:p>
        </p:txBody>
      </p:sp>
    </p:spTree>
    <p:extLst>
      <p:ext uri="{BB962C8B-B14F-4D97-AF65-F5344CB8AC3E}">
        <p14:creationId xmlns:p14="http://schemas.microsoft.com/office/powerpoint/2010/main" val="275211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3E51-6290-41D4-B948-8AEED422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91" y="186266"/>
            <a:ext cx="10353762" cy="1257300"/>
          </a:xfrm>
        </p:spPr>
        <p:txBody>
          <a:bodyPr/>
          <a:lstStyle/>
          <a:p>
            <a:r>
              <a:rPr lang="en-CA" dirty="0"/>
              <a:t>Architecture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6FA8325-A5B7-4CF5-9C26-696755885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056" y="1419575"/>
            <a:ext cx="10749053" cy="5252159"/>
          </a:xfrm>
        </p:spPr>
      </p:pic>
    </p:spTree>
    <p:extLst>
      <p:ext uri="{BB962C8B-B14F-4D97-AF65-F5344CB8AC3E}">
        <p14:creationId xmlns:p14="http://schemas.microsoft.com/office/powerpoint/2010/main" val="70527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7152-3A3A-421C-83B8-B50719EB1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95" y="157018"/>
            <a:ext cx="10353762" cy="1257300"/>
          </a:xfrm>
        </p:spPr>
        <p:txBody>
          <a:bodyPr/>
          <a:lstStyle/>
          <a:p>
            <a:r>
              <a:rPr lang="en-CA" dirty="0"/>
              <a:t>ER Diagram &amp; Database Structure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B00628A-BE87-4476-A37C-49486B579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86" y="1708856"/>
            <a:ext cx="6284002" cy="469054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15EA91-2711-4B46-B028-463277B83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89" y="1708856"/>
            <a:ext cx="5775374" cy="46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3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49F1-CF96-4A53-A282-D6F8D038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AWS RDS and MSSQL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C1E084-9238-4620-B1D9-3D62682D6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36" y="2131869"/>
            <a:ext cx="5938487" cy="3714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B62D8-763D-45F9-B796-ECD2D41EC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23" y="2131868"/>
            <a:ext cx="6024502" cy="37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3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B96281C-838D-4BCD-BE5A-552E3519C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349F1-CF96-4A53-A282-D6F8D038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50" y="502357"/>
            <a:ext cx="4644323" cy="1562850"/>
          </a:xfrm>
        </p:spPr>
        <p:txBody>
          <a:bodyPr>
            <a:normAutofit/>
          </a:bodyPr>
          <a:lstStyle/>
          <a:p>
            <a:pPr algn="l"/>
            <a:r>
              <a:rPr lang="en-CA" sz="3600"/>
              <a:t>API, Integration and AWS Elastic Beanstalk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C73E8-FDBA-4759-810B-24F8D2B5D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933" y="2074628"/>
            <a:ext cx="5633156" cy="36722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800"/>
              <a:t>For our API we deployed to Elastic Beanstalk</a:t>
            </a:r>
          </a:p>
          <a:p>
            <a:pPr>
              <a:lnSpc>
                <a:spcPct val="100000"/>
              </a:lnSpc>
            </a:pPr>
            <a:r>
              <a:rPr lang="en-CA" sz="1800"/>
              <a:t>We utilized different endpoints for different elements: such as our financial stock data and our individual survey info. </a:t>
            </a:r>
          </a:p>
          <a:p>
            <a:pPr>
              <a:lnSpc>
                <a:spcPct val="100000"/>
              </a:lnSpc>
            </a:pPr>
            <a:r>
              <a:rPr lang="en-CA" sz="1800"/>
              <a:t>The next few slides will show our API and our deployment</a:t>
            </a:r>
          </a:p>
          <a:p>
            <a:pPr>
              <a:lnSpc>
                <a:spcPct val="100000"/>
              </a:lnSpc>
            </a:pPr>
            <a:r>
              <a:rPr lang="en-CA" sz="1800"/>
              <a:t>We utilized the repository pattern, DTO, </a:t>
            </a:r>
            <a:r>
              <a:rPr lang="en-CA" sz="1800" err="1"/>
              <a:t>automapper</a:t>
            </a:r>
            <a:r>
              <a:rPr lang="en-CA" sz="1800"/>
              <a:t>, </a:t>
            </a:r>
            <a:r>
              <a:rPr lang="en-CA" sz="1800" err="1"/>
              <a:t>dbContext</a:t>
            </a:r>
            <a:r>
              <a:rPr lang="en-CA" sz="1800"/>
              <a:t>, scaffolding and have 2 controllers</a:t>
            </a:r>
          </a:p>
          <a:p>
            <a:pPr>
              <a:lnSpc>
                <a:spcPct val="100000"/>
              </a:lnSpc>
            </a:pPr>
            <a:r>
              <a:rPr lang="en-CA" sz="1800"/>
              <a:t>One controller for stock data, one controller for financial survey information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BF9AA-DD4B-4A5E-B4E5-CA1FD99D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3AF9D7-B212-4701-9188-82BFC86E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62" y="2176037"/>
            <a:ext cx="4233113" cy="235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8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5432B-2373-494D-946A-CB9BEFC0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463" y="0"/>
            <a:ext cx="7157760" cy="137060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000"/>
              <a:t>Docker Containerization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E50911-8854-4A4A-87B8-D51FF863D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" r="5891" b="-1"/>
          <a:stretch/>
        </p:blipFill>
        <p:spPr>
          <a:xfrm>
            <a:off x="1580444" y="1103378"/>
            <a:ext cx="9460088" cy="53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4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0</TotalTime>
  <Words>504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Nova</vt:lpstr>
      <vt:lpstr>Arial Nova Light</vt:lpstr>
      <vt:lpstr>Wingdings 2</vt:lpstr>
      <vt:lpstr>SlateVTI</vt:lpstr>
      <vt:lpstr>FinTech Analytics Inc. API Research Project </vt:lpstr>
      <vt:lpstr>Agenda</vt:lpstr>
      <vt:lpstr>Research Motivation:  Analytical Assistance in a post-Covid financial downturn</vt:lpstr>
      <vt:lpstr>BackEnd Structures</vt:lpstr>
      <vt:lpstr>Architecture Diagram</vt:lpstr>
      <vt:lpstr>ER Diagram &amp; Database Structure </vt:lpstr>
      <vt:lpstr>AWS RDS and MSSQL Script</vt:lpstr>
      <vt:lpstr>API, Integration and AWS Elastic Beanstalk</vt:lpstr>
      <vt:lpstr>Docker Containerization</vt:lpstr>
      <vt:lpstr>Front End (Consume an API) </vt:lpstr>
      <vt:lpstr>Lessons Learned, Experience Gained</vt:lpstr>
      <vt:lpstr>Thank you!  -Michael and Benjamin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Benjamin Weymouth</dc:creator>
  <cp:lastModifiedBy>Benjamin Weymouth</cp:lastModifiedBy>
  <cp:revision>2</cp:revision>
  <dcterms:created xsi:type="dcterms:W3CDTF">2021-11-19T01:05:19Z</dcterms:created>
  <dcterms:modified xsi:type="dcterms:W3CDTF">2022-05-17T19:53:20Z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